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3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2" r:id="rId15"/>
    <p:sldId id="267" r:id="rId16"/>
    <p:sldId id="271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8FFF"/>
    <a:srgbClr val="FF6600"/>
    <a:srgbClr val="FFA0FF"/>
    <a:srgbClr val="FF99FF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9617" autoAdjust="0"/>
    <p:restoredTop sz="91219" autoAdjust="0"/>
  </p:normalViewPr>
  <p:slideViewPr>
    <p:cSldViewPr>
      <p:cViewPr varScale="1">
        <p:scale>
          <a:sx n="66" d="100"/>
          <a:sy n="66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высокий уровень</c:v>
                </c:pt>
              </c:strCache>
            </c:strRef>
          </c:tx>
          <c:cat>
            <c:strRef>
              <c:f>Лист1!$A$3:$A$5</c:f>
              <c:strCache>
                <c:ptCount val="2"/>
                <c:pt idx="0">
                  <c:v>2014-15 уч. Год</c:v>
                </c:pt>
                <c:pt idx="1">
                  <c:v>2015-16 уч. Год</c:v>
                </c:pt>
              </c:strCache>
            </c:strRef>
          </c:cat>
          <c:val>
            <c:numRef>
              <c:f>Лист1!$B$3:$B$5</c:f>
              <c:numCache>
                <c:formatCode>0%</c:formatCode>
                <c:ptCount val="3"/>
                <c:pt idx="0" formatCode="0.00%">
                  <c:v>8.0000000000000224E-2</c:v>
                </c:pt>
                <c:pt idx="1">
                  <c:v>0.78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средний уровень</c:v>
                </c:pt>
              </c:strCache>
            </c:strRef>
          </c:tx>
          <c:cat>
            <c:strRef>
              <c:f>Лист1!$A$3:$A$5</c:f>
              <c:strCache>
                <c:ptCount val="2"/>
                <c:pt idx="0">
                  <c:v>2014-15 уч. Год</c:v>
                </c:pt>
                <c:pt idx="1">
                  <c:v>2015-16 уч. Год</c:v>
                </c:pt>
              </c:strCache>
            </c:strRef>
          </c:cat>
          <c:val>
            <c:numRef>
              <c:f>Лист1!$C$3:$C$5</c:f>
              <c:numCache>
                <c:formatCode>0%</c:formatCode>
                <c:ptCount val="3"/>
                <c:pt idx="0">
                  <c:v>0.29000000000000031</c:v>
                </c:pt>
                <c:pt idx="1">
                  <c:v>0.14000000000000001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низкий уровень</c:v>
                </c:pt>
              </c:strCache>
            </c:strRef>
          </c:tx>
          <c:cat>
            <c:strRef>
              <c:f>Лист1!$A$3:$A$5</c:f>
              <c:strCache>
                <c:ptCount val="2"/>
                <c:pt idx="0">
                  <c:v>2014-15 уч. Год</c:v>
                </c:pt>
                <c:pt idx="1">
                  <c:v>2015-16 уч. Год</c:v>
                </c:pt>
              </c:strCache>
            </c:strRef>
          </c:cat>
          <c:val>
            <c:numRef>
              <c:f>Лист1!$D$3:$D$5</c:f>
              <c:numCache>
                <c:formatCode>0%</c:formatCode>
                <c:ptCount val="3"/>
                <c:pt idx="0">
                  <c:v>0.63000000000000211</c:v>
                </c:pt>
                <c:pt idx="1">
                  <c:v>8.0000000000000224E-2</c:v>
                </c:pt>
              </c:numCache>
            </c:numRef>
          </c:val>
        </c:ser>
        <c:shape val="cylinder"/>
        <c:axId val="135011712"/>
        <c:axId val="135013504"/>
        <c:axId val="0"/>
      </c:bar3DChart>
      <c:catAx>
        <c:axId val="135011712"/>
        <c:scaling>
          <c:orientation val="minMax"/>
        </c:scaling>
        <c:axPos val="b"/>
        <c:tickLblPos val="nextTo"/>
        <c:crossAx val="135013504"/>
        <c:crosses val="autoZero"/>
        <c:auto val="1"/>
        <c:lblAlgn val="ctr"/>
        <c:lblOffset val="100"/>
      </c:catAx>
      <c:valAx>
        <c:axId val="135013504"/>
        <c:scaling>
          <c:orientation val="minMax"/>
        </c:scaling>
        <c:axPos val="l"/>
        <c:majorGridlines/>
        <c:numFmt formatCode="0.00%" sourceLinked="1"/>
        <c:tickLblPos val="nextTo"/>
        <c:crossAx val="13501171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32F12-05B2-4417-B0BC-230018410FD7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6F7AC-2E6E-4C7B-9BDC-4DAF7A9D3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6F7AC-2E6E-4C7B-9BDC-4DAF7A9D308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i4l2h0mas.jpg"/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3" y="-22"/>
            <a:ext cx="9144033" cy="68580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85720" y="214290"/>
            <a:ext cx="8572560" cy="6429420"/>
          </a:xfrm>
          <a:prstGeom prst="roundRect">
            <a:avLst>
              <a:gd name="adj" fmla="val 8900"/>
            </a:avLst>
          </a:prstGeom>
          <a:noFill/>
          <a:ln>
            <a:solidFill>
              <a:srgbClr val="FF66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EBA2B-A0C7-4083-85C9-50863A282629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8429684" cy="164305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Художественно-эстетическое и речевое развитие детей раннего возраста посредством использования пальчиковых игр в условиях реализации ФГОС ДО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929198"/>
            <a:ext cx="8286808" cy="1643074"/>
          </a:xfrm>
          <a:prstGeom prst="roundRect">
            <a:avLst/>
          </a:prstGeom>
          <a:solidFill>
            <a:srgbClr val="7030A0"/>
          </a:solidFill>
          <a:ln w="5715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Автор  : Репная Светлана Николаевна</a:t>
            </a:r>
          </a:p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Музыкальный руководитель МБДОУ ДС № 2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пгт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Ильского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МО </a:t>
            </a:r>
            <a:r>
              <a:rPr lang="ru-RU" sz="240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Северский район</a:t>
            </a:r>
            <a:endParaRPr lang="ru-RU" sz="2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 descr="C:\Users\user\Desktop\ПАЛЬЧИКИ\730_tnhm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3643338" cy="2428892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isometricOffAxis1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7" name="Picture 3" descr="C:\Users\user\Desktop\ПАЛЬЧИК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38" y="2071678"/>
            <a:ext cx="3500462" cy="2333556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isometricOffAxis2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2" descr="C:\Users\user\Desktop\садик\День ЗД\schastlivy`e-de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000240"/>
            <a:ext cx="2571768" cy="1928826"/>
          </a:xfrm>
          <a:prstGeom prst="ellipse">
            <a:avLst/>
          </a:prstGeom>
          <a:ln w="76200" cap="rnd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olSlant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0160204_093047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714348" y="3500438"/>
            <a:ext cx="3929090" cy="3171683"/>
          </a:xfrm>
          <a:prstGeom prst="roundRect">
            <a:avLst>
              <a:gd name="adj" fmla="val 16667"/>
            </a:avLst>
          </a:prstGeom>
          <a:ln w="76200">
            <a:solidFill>
              <a:srgbClr val="FF8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user\Desktop\P1010545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928662" y="357166"/>
            <a:ext cx="3357586" cy="2825673"/>
          </a:xfrm>
          <a:prstGeom prst="roundRect">
            <a:avLst>
              <a:gd name="adj" fmla="val 16667"/>
            </a:avLst>
          </a:prstGeom>
          <a:ln w="76200">
            <a:solidFill>
              <a:srgbClr val="FF99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user\Desktop\P1010550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572000" y="3429000"/>
            <a:ext cx="3929090" cy="3071834"/>
          </a:xfrm>
          <a:prstGeom prst="roundRect">
            <a:avLst/>
          </a:prstGeom>
          <a:noFill/>
          <a:ln w="76200">
            <a:solidFill>
              <a:srgbClr val="FF99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2053" name="Picture 5" descr="C:\Users\user\Desktop\20160204_093028.jpg"/>
          <p:cNvPicPr>
            <a:picLocks noChangeAspect="1" noChangeArrowheads="1"/>
          </p:cNvPicPr>
          <p:nvPr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 bwMode="auto">
          <a:xfrm>
            <a:off x="4357686" y="285728"/>
            <a:ext cx="4071966" cy="2928958"/>
          </a:xfrm>
          <a:prstGeom prst="roundRect">
            <a:avLst/>
          </a:prstGeom>
          <a:noFill/>
          <a:ln w="76200">
            <a:solidFill>
              <a:srgbClr val="FFA0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10241" name="Picture 1" descr="C:\Users\user\Desktop\ПАЛЬЧИКИ\1604256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2643182"/>
            <a:ext cx="714375" cy="11906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user\Desktop\P1010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286280" cy="3000396"/>
          </a:xfrm>
          <a:prstGeom prst="round2Diag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pic>
        <p:nvPicPr>
          <p:cNvPr id="3078" name="Picture 6" descr="C:\Users\user\Desktop\P1010520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120000" flipH="1">
            <a:off x="4337255" y="3505394"/>
            <a:ext cx="4430316" cy="3000396"/>
          </a:xfrm>
          <a:prstGeom prst="round2Diag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3079" name="Picture 7" descr="C:\Users\user\Desktop\P1010522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357158" y="3500438"/>
            <a:ext cx="3857652" cy="2928934"/>
          </a:xfrm>
          <a:prstGeom prst="round2Diag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3080" name="Picture 8" descr="C:\Users\user\Desktop\P1010517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 rot="21240000" flipH="1">
            <a:off x="4514943" y="215842"/>
            <a:ext cx="4299322" cy="3234203"/>
          </a:xfrm>
          <a:prstGeom prst="round2DiagRect">
            <a:avLst/>
          </a:prstGeom>
          <a:ln w="63500" cap="rnd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OffAxis2Lef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17" name="Picture 1" descr="C:\Users\user\Desktop\ПАЛЬЧИКИ\1604256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2428868"/>
            <a:ext cx="714375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P1010537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71472" y="428604"/>
            <a:ext cx="3910453" cy="285752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70C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099" name="Picture 3" descr="C:\Users\user\Desktop\P1010564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429124" y="285728"/>
            <a:ext cx="4286280" cy="285752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70C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101" name="Picture 5" descr="C:\Users\user\Desktop\P1010560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4786314" y="3571876"/>
            <a:ext cx="4000528" cy="2876521"/>
          </a:xfrm>
          <a:prstGeom prst="roundRect">
            <a:avLst>
              <a:gd name="adj" fmla="val 11111"/>
            </a:avLst>
          </a:prstGeom>
          <a:ln w="190500" cap="rnd">
            <a:solidFill>
              <a:srgbClr val="0070C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 descr="C:\Users\user\Desktop\DSC04174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785786" y="3643314"/>
            <a:ext cx="3714776" cy="2643206"/>
          </a:xfrm>
          <a:prstGeom prst="roundRect">
            <a:avLst>
              <a:gd name="adj" fmla="val 11111"/>
            </a:avLst>
          </a:prstGeom>
          <a:ln w="190500" cap="rnd">
            <a:solidFill>
              <a:srgbClr val="0070C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193" name="Picture 1" descr="C:\Users\user\Desktop\ПАЛЬЧИКИ\1604256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3" y="2833688"/>
            <a:ext cx="714375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SC04265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571472" y="214290"/>
            <a:ext cx="4214842" cy="3214686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HeroicExtremeRightFacing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user\Desktop\IMG_20160331_083741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4714876" y="285728"/>
            <a:ext cx="4071966" cy="307183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Lef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C:\Users\user\Desktop\IMG_20160331_085125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4929190" y="3571876"/>
            <a:ext cx="3857652" cy="3286124"/>
          </a:xfrm>
          <a:prstGeom prst="ellipse">
            <a:avLst/>
          </a:prstGeom>
          <a:ln w="57150" cap="rnd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Left"/>
            <a:lightRig rig="contrasting" dir="t">
              <a:rot lat="0" lon="0" rev="3000000"/>
            </a:lightRig>
          </a:scene3d>
          <a:sp3d contourW="7620">
            <a:bevelT w="95250" h="31750" prst="hardEdge"/>
            <a:contourClr>
              <a:srgbClr val="333333"/>
            </a:contourClr>
          </a:sp3d>
        </p:spPr>
      </p:pic>
      <p:pic>
        <p:nvPicPr>
          <p:cNvPr id="6" name="Рисунок 5" descr="F:\игры п\IMG_20160404_072930.jpg"/>
          <p:cNvPicPr/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714348" y="3714752"/>
            <a:ext cx="3714776" cy="3143248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69" name="Picture 1" descr="C:\Users\user\Desktop\ПАЛЬЧИКИ\1604256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3" y="2833688"/>
            <a:ext cx="714375" cy="11906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игры п\IMG_20160404_073141.jpg"/>
          <p:cNvPicPr/>
          <p:nvPr/>
        </p:nvPicPr>
        <p:blipFill>
          <a:blip r:embed="rId2" cstate="print"/>
          <a:srcRect t="8244"/>
          <a:stretch>
            <a:fillRect/>
          </a:stretch>
        </p:blipFill>
        <p:spPr bwMode="auto">
          <a:xfrm>
            <a:off x="642910" y="571480"/>
            <a:ext cx="3500462" cy="2643206"/>
          </a:xfrm>
          <a:prstGeom prst="round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" name="Рисунок 2" descr="F:\игры п\IMG_20160404_0731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642918"/>
            <a:ext cx="3469005" cy="2601754"/>
          </a:xfrm>
          <a:prstGeom prst="round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" name="Рисунок 3" descr="F:\игры п\IMG_20160404_0731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714752"/>
            <a:ext cx="3469005" cy="2601754"/>
          </a:xfrm>
          <a:prstGeom prst="round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" name="Рисунок 4" descr="C:\Users\user\Desktop\фото\IMG_20160331_0912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786190"/>
            <a:ext cx="3386456" cy="2646999"/>
          </a:xfrm>
          <a:prstGeom prst="round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121" name="Picture 1" descr="C:\Users\user\Desktop\ПАЛЬЧИКИ\1604256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2809862"/>
            <a:ext cx="785818" cy="1309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20160331_075306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28596" y="285728"/>
            <a:ext cx="3857652" cy="2786082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7" name="Picture 3" descr="C:\Users\user\Desktop\IMG_20160331_08410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500562" y="357166"/>
            <a:ext cx="4071966" cy="2643206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9" name="Picture 5" descr="C:\Users\user\Desktop\IMG_20160331_085742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1214414" y="3571876"/>
            <a:ext cx="4214842" cy="2786082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097" name="Picture 1" descr="C:\Users\user\Desktop\ПАЛЬЧИКИ\1604256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3857628"/>
            <a:ext cx="1285884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214290"/>
            <a:ext cx="8501122" cy="591187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 педагогический опыт работы по теме: «Художественно-эстетическое и речевое развитие детей раннего возраста  посредством  использования пальчиковых игр в условиях реализации ФГОС ДО»  по художественно-эстетическому развитию был транслирован на районном семинаре воспитателей младших групп.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Основание: (протокол № 1 РМО воспитателей ДОУ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 19.11. 2014г.)</a:t>
            </a:r>
          </a:p>
          <a:p>
            <a:pPr>
              <a:buFont typeface="Wingdings" pitchFamily="2" charset="2"/>
              <a:buChar char="v"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Рецензия старшего воспитателя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МБДОУ ДС № 2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Янпольская  Л. В.  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user\Desktop\ПАЛЬЧИКИ\098641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491" y="4338496"/>
            <a:ext cx="3333789" cy="227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864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 descr="C:\Users\user\Desktop\ПАЛЬЧИКИ\3642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74424"/>
            <a:ext cx="5786478" cy="3587254"/>
          </a:xfrm>
          <a:prstGeom prst="roundRect">
            <a:avLst/>
          </a:prstGeom>
          <a:noFill/>
          <a:ln w="76200">
            <a:solidFill>
              <a:srgbClr val="FF8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49" name="Picture 1" descr="C:\Users\user\Desktop\ПАЛЬЧИКИ\737505000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929198"/>
            <a:ext cx="1901160" cy="1528768"/>
          </a:xfrm>
          <a:prstGeom prst="rect">
            <a:avLst/>
          </a:prstGeom>
          <a:noFill/>
        </p:spPr>
      </p:pic>
      <p:pic>
        <p:nvPicPr>
          <p:cNvPr id="2050" name="Picture 2" descr="C:\Users\user\Desktop\ПАЛЬЧИКИ\0558041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143116"/>
            <a:ext cx="1357322" cy="2262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32"/>
          </a:xfrm>
          <a:prstGeom prst="ellipse">
            <a:avLst/>
          </a:prstGeom>
          <a:ln w="57150"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АКТУАЛЬНОСТЬ ОПЫТА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500726"/>
          </a:xfrm>
          <a:prstGeom prst="roundRect">
            <a:avLst/>
          </a:prstGeom>
          <a:noFill/>
          <a:ln w="762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ФГОС ДО (</a:t>
            </a:r>
            <a:r>
              <a:rPr lang="ru-RU" sz="1800" dirty="0" smtClean="0">
                <a:solidFill>
                  <a:srgbClr val="7030A0"/>
                </a:solidFill>
              </a:rPr>
              <a:t>Приказ министерства образования и науки РФ № 1155 от 17.10.2013г.) </a:t>
            </a:r>
            <a:r>
              <a:rPr lang="ru-RU" sz="1800" b="1" dirty="0" smtClean="0">
                <a:solidFill>
                  <a:srgbClr val="7030A0"/>
                </a:solidFill>
              </a:rPr>
              <a:t>ориентирует нас на социализацию и индивидуализацию развития личности детей дошкольного возраста. Образовательная область «Художественно-эстетическое развитие» нацеливает на решение следующих задач:</a:t>
            </a:r>
          </a:p>
          <a:p>
            <a:pPr lvl="0"/>
            <a:r>
              <a:rPr lang="ru-RU" sz="1800" b="1" dirty="0" smtClean="0">
                <a:solidFill>
                  <a:srgbClr val="FF0000"/>
                </a:solidFill>
              </a:rPr>
              <a:t>Развитие предпосылок ценностно-смыслового восприятия и понимания произведений искусства (словесного, музыкального, изобразительного, мира природы.</a:t>
            </a:r>
          </a:p>
          <a:p>
            <a:pPr lvl="0"/>
            <a:r>
              <a:rPr lang="ru-RU" sz="1800" b="1" dirty="0" smtClean="0">
                <a:solidFill>
                  <a:srgbClr val="FF0000"/>
                </a:solidFill>
              </a:rPr>
              <a:t>Становление эстетического отношения к окружающему миру.</a:t>
            </a:r>
          </a:p>
          <a:p>
            <a:pPr lvl="0"/>
            <a:r>
              <a:rPr lang="ru-RU" sz="1800" b="1" dirty="0" smtClean="0">
                <a:solidFill>
                  <a:srgbClr val="FF0000"/>
                </a:solidFill>
              </a:rPr>
              <a:t>Формирование элементарных представлений о видах искусства.</a:t>
            </a:r>
          </a:p>
          <a:p>
            <a:pPr lvl="0"/>
            <a:r>
              <a:rPr lang="ru-RU" sz="1800" b="1" dirty="0" smtClean="0">
                <a:solidFill>
                  <a:srgbClr val="FF0000"/>
                </a:solidFill>
              </a:rPr>
              <a:t>Стимулирование сопереживания персонажам художественных произведений.</a:t>
            </a:r>
          </a:p>
          <a:p>
            <a:pPr lvl="0"/>
            <a:r>
              <a:rPr lang="ru-RU" sz="1800" b="1" dirty="0" smtClean="0">
                <a:solidFill>
                  <a:srgbClr val="FF0000"/>
                </a:solidFill>
              </a:rPr>
              <a:t>Реализацию самостоятельной творческой деятельности(изобразительной, конструктивно-модельной, музыкальной</a:t>
            </a:r>
          </a:p>
          <a:p>
            <a:pPr lvl="0"/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Изучение данного материала способствовало тому, что я стала искать пути решения поставленных задач  в музыкальном развитии детей, одним из которых являются пальчиковые игры.</a:t>
            </a:r>
          </a:p>
        </p:txBody>
      </p:sp>
      <p:pic>
        <p:nvPicPr>
          <p:cNvPr id="17409" name="Picture 1" descr="C:\Users\user\Desktop\ПАЛЬЧИКИ\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3214686"/>
            <a:ext cx="291702" cy="833434"/>
          </a:xfrm>
          <a:prstGeom prst="rect">
            <a:avLst/>
          </a:prstGeom>
          <a:noFill/>
        </p:spPr>
      </p:pic>
      <p:pic>
        <p:nvPicPr>
          <p:cNvPr id="17410" name="Picture 2" descr="C:\Users\user\Desktop\ПАЛЬЧИКИ\1604256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5000636"/>
            <a:ext cx="857256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642918"/>
            <a:ext cx="85011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  <a:cs typeface="Aharoni" pitchFamily="2" charset="-79"/>
              </a:rPr>
              <a:t>Во второй группе раннего возраста  простые пальчиковые игры с текстом направлены на развитие координации движений пальцев и кисти руки,  соотношения  движения с содержанием </a:t>
            </a:r>
            <a:r>
              <a:rPr lang="ru-RU" sz="2000" b="1" dirty="0" err="1" smtClean="0">
                <a:solidFill>
                  <a:srgbClr val="7030A0"/>
                </a:solidFill>
                <a:cs typeface="Aharoni" pitchFamily="2" charset="-79"/>
              </a:rPr>
              <a:t>потешек</a:t>
            </a:r>
            <a:r>
              <a:rPr lang="ru-RU" sz="2000" b="1" dirty="0" smtClean="0">
                <a:solidFill>
                  <a:srgbClr val="7030A0"/>
                </a:solidFill>
                <a:cs typeface="Aharoni" pitchFamily="2" charset="-79"/>
              </a:rPr>
              <a:t>, стихов. </a:t>
            </a: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rgbClr val="7030A0"/>
              </a:solidFill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  <a:ea typeface="Times New Roman" pitchFamily="18" charset="0"/>
                <a:cs typeface="Aharoni" pitchFamily="2" charset="-79"/>
              </a:rPr>
              <a:t>Музыкальное сопровождение пальчиковых игр развивает музыкальные способности ребёнка: слух, вокальные данные, музыкальную память, позволяет познакомить детей с элементарной теорией музыки и создаёт ребёнку благоприятную атмосферу для занятия. </a:t>
            </a: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rgbClr val="7030A0"/>
              </a:solidFill>
              <a:ea typeface="Times New Roman" pitchFamily="18" charset="0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  <a:cs typeface="Aharoni" pitchFamily="2" charset="-79"/>
              </a:rPr>
              <a:t>Многие упражнения содержат элементы </a:t>
            </a:r>
            <a:r>
              <a:rPr lang="ru-RU" sz="2000" b="1" dirty="0" err="1" smtClean="0">
                <a:solidFill>
                  <a:srgbClr val="7030A0"/>
                </a:solidFill>
                <a:cs typeface="Aharoni" pitchFamily="2" charset="-79"/>
              </a:rPr>
              <a:t>психогимнастики</a:t>
            </a:r>
            <a:r>
              <a:rPr lang="ru-RU" sz="2000" b="1" dirty="0" smtClean="0">
                <a:solidFill>
                  <a:srgbClr val="7030A0"/>
                </a:solidFill>
                <a:cs typeface="Aharoni" pitchFamily="2" charset="-79"/>
              </a:rPr>
              <a:t>, формируют многие личные качества – пространственно-образное мышление, чувственное восприятие, творческую фантазию и логику, способствуют развитию внимания и памяти, повышают общий уровень организации ребёнка. </a:t>
            </a:r>
          </a:p>
          <a:p>
            <a:pPr lvl="0">
              <a:buFont typeface="Wingdings" pitchFamily="2" charset="2"/>
              <a:buChar char="Ø"/>
            </a:pPr>
            <a:endParaRPr lang="ru-RU" sz="2000" b="1" dirty="0" smtClean="0">
              <a:solidFill>
                <a:srgbClr val="7030A0"/>
              </a:solidFill>
              <a:cs typeface="Aharoni" pitchFamily="2" charset="-79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ПАЛЬЧИКИ\737505000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786322"/>
            <a:ext cx="2123907" cy="1707884"/>
          </a:xfrm>
          <a:prstGeom prst="rect">
            <a:avLst/>
          </a:prstGeom>
          <a:noFill/>
        </p:spPr>
      </p:pic>
      <p:pic>
        <p:nvPicPr>
          <p:cNvPr id="1027" name="Picture 3" descr="C:\Users\user\Desktop\ПАЛЬЧИКИ\jJY4H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929198"/>
            <a:ext cx="1071570" cy="1513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  <a:prstGeom prst="ellipse">
            <a:avLst/>
          </a:prstGeom>
          <a:ln w="57150">
            <a:solidFill>
              <a:srgbClr val="FF66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НОВИЗНА (ИННОВАЦИОННОСТЬ) ОПЫТА</a:t>
            </a:r>
            <a:endParaRPr lang="ru-RU" sz="2400" b="1" i="1" dirty="0">
              <a:solidFill>
                <a:srgbClr val="FFFF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357850"/>
          </a:xfrm>
          <a:prstGeom prst="roundRect">
            <a:avLst/>
          </a:prstGeom>
          <a:ln w="76200">
            <a:solidFill>
              <a:srgbClr val="FF66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FF6600"/>
                </a:solidFill>
              </a:rPr>
              <a:t>в использовании пальчиковых игр, направленных на развитие детской речевой активности, в любых видах деятельности, в том числе и музыкальной. 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FF6600"/>
                </a:solidFill>
              </a:rPr>
              <a:t>- в обогащении предметно-развивающей среды нетрадиционными пособиями для развития у детей мелкой моторики рук ; 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FF6600"/>
                </a:solidFill>
              </a:rPr>
              <a:t>- в использовании активных форм работы с родителями ;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FF6600"/>
                </a:solidFill>
              </a:rPr>
              <a:t>-в использовании музыкального сопровождения к играм;     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FF6600"/>
                </a:solidFill>
              </a:rPr>
              <a:t>-в использовании различных видов пальчикового театра.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FF6600"/>
                </a:solidFill>
              </a:rPr>
              <a:t>- в использовании вариативных программ: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FF6600"/>
                </a:solidFill>
              </a:rPr>
              <a:t>«Ладушки»,И. М. </a:t>
            </a:r>
            <a:r>
              <a:rPr lang="ru-RU" sz="1800" b="1" dirty="0" err="1" smtClean="0">
                <a:solidFill>
                  <a:srgbClr val="FF6600"/>
                </a:solidFill>
              </a:rPr>
              <a:t>Каплунова</a:t>
            </a:r>
            <a:r>
              <a:rPr lang="ru-RU" sz="1800" b="1" dirty="0" smtClean="0">
                <a:solidFill>
                  <a:srgbClr val="FF6600"/>
                </a:solidFill>
              </a:rPr>
              <a:t>, И. </a:t>
            </a:r>
            <a:r>
              <a:rPr lang="ru-RU" sz="1800" b="1" dirty="0" err="1" smtClean="0">
                <a:solidFill>
                  <a:srgbClr val="FF6600"/>
                </a:solidFill>
              </a:rPr>
              <a:t>А.Новоскольцева</a:t>
            </a:r>
            <a:r>
              <a:rPr lang="ru-RU" sz="1800" b="1" dirty="0" smtClean="0">
                <a:solidFill>
                  <a:srgbClr val="FF6600"/>
                </a:solidFill>
              </a:rPr>
              <a:t> (раздел : «Пальчиковая гимнастика»);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FF6600"/>
                </a:solidFill>
              </a:rPr>
              <a:t>- в использовании методики Железновых С. С. и  Е. С.;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FF6600"/>
                </a:solidFill>
              </a:rPr>
              <a:t>- в использовании методики Е. Ю. Матвиенко (пальчиковые игры с элементами </a:t>
            </a:r>
            <a:r>
              <a:rPr lang="ru-RU" sz="1800" b="1" dirty="0" err="1" smtClean="0">
                <a:solidFill>
                  <a:srgbClr val="FF6600"/>
                </a:solidFill>
              </a:rPr>
              <a:t>ритмодекламации</a:t>
            </a:r>
            <a:r>
              <a:rPr lang="ru-RU" sz="1800" b="1" dirty="0" smtClean="0">
                <a:solidFill>
                  <a:srgbClr val="FF6600"/>
                </a:solidFill>
              </a:rPr>
              <a:t>).</a:t>
            </a:r>
          </a:p>
          <a:p>
            <a:endParaRPr lang="ru-RU" sz="1800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solidFill>
                <a:srgbClr val="FF660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</p:txBody>
      </p:sp>
      <p:pic>
        <p:nvPicPr>
          <p:cNvPr id="16385" name="Picture 1" descr="C:\Users\user\Desktop\ПАЛЬЧИКИ\774819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3143248"/>
            <a:ext cx="1028699" cy="125963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85728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pPr>
              <a:buFont typeface="Wingdings" pitchFamily="2" charset="2"/>
              <a:buChar char="Ø"/>
            </a:pPr>
            <a:endParaRPr lang="ru-RU" sz="2000" b="1" dirty="0" smtClean="0"/>
          </a:p>
          <a:p>
            <a:pPr>
              <a:buFont typeface="Wingdings" pitchFamily="2" charset="2"/>
              <a:buChar char="Ø"/>
            </a:pPr>
            <a:endParaRPr lang="ru-RU" sz="2000" b="1" dirty="0" smtClean="0"/>
          </a:p>
          <a:p>
            <a:pPr>
              <a:buFont typeface="Wingdings" pitchFamily="2" charset="2"/>
              <a:buChar char="Ø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44427"/>
          </a:xfrm>
          <a:prstGeom prst="round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Изучить литературу по данному вопросу.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Создать свою систему  музыкального воспитания и развития  в  детском саду.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Цель, задачи, направление,  модель работы с детьми в соответствии с ФГОС ДО.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Методика использования  пальчиковой гимнастики, игр и упражнений  в формировании речи детей раннего возраста, создание зон моторного, конструктивного,  речевого,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креативного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развития 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Составить картотеку пальчиковых игр, применяемых  в работе музыкального руководителя и воспитателей  ДОУ (приложение №1, №2, №3 ).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Методические рекомендации родителям и воспитателям в выборе  пальчиковых игр  (приложение №4 , № 5).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Для реализации моего опыта  в музыкальном зале создать соответствующую  предметно-развивающую среду в соответствии с ФГОС ДО в ДОУ.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Составить картотеку музыкальных занятий с использованием пальчиковых игр (приложение № 6).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Составить перспективный план проведения пальчиковых игр </a:t>
            </a:r>
          </a:p>
          <a:p>
            <a:pPr marL="342900" indent="-34290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( приложение № 7).</a:t>
            </a:r>
          </a:p>
          <a:p>
            <a:pPr marL="342900" indent="-34290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10.  Провести мастер класс среди родителей по проведению пальчиковых игр дома с детьми.(приложение  № 8).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Поставленные задачи реализованы в течение  двух лет.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 descr="C:\Users\user\Desktop\ПАЛЬЧИКИ\1604256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5143512"/>
            <a:ext cx="714375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  <a:prstGeom prst="verticalScroll">
            <a:avLst/>
          </a:prstGeom>
          <a:ln w="57150"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Constantia" pitchFamily="18" charset="0"/>
              </a:rPr>
              <a:t>НАУЧНОСТЬ В ПРЕДСТАВЛЯЕМОМ</a:t>
            </a:r>
            <a:br>
              <a:rPr lang="ru-RU" sz="2400" b="1" i="1" dirty="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Constantia" pitchFamily="18" charset="0"/>
              </a:rPr>
              <a:t>ПЕДАГОГИЧЕСКОМ ОПЫТЕ</a:t>
            </a:r>
            <a:endParaRPr lang="ru-RU" sz="2400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01122" cy="5357850"/>
          </a:xfrm>
          <a:prstGeom prst="roundRect">
            <a:avLst/>
          </a:prstGeom>
          <a:ln w="76200"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base"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Наряду с </a:t>
            </a:r>
            <a:r>
              <a:rPr lang="ru-RU" sz="1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общедидактическими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принципами (наглядность, систематичность, последовательность, доступность),</a:t>
            </a:r>
          </a:p>
          <a:p>
            <a:pPr fontAlgn="base"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моя система работы требует соблюдения следующих принципов: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-принцип индивидуального подхода;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-учет личностных и возрастных особенностей;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-уровень физического и психического  развития тетей;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-принцип преемственности взаимодействия с ребенком  в нашем дошкольном учреждении  семьи (родители являются активными участниками  педагогического процесса)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-принцип научности — подкрепление всех мероприятий, направленных на развитие музыкальных способностей детей, научно обоснованными и практически апробированными методиками;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принцип 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интегративности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решение воспитательных  задач в системе всего воспитательно-образовательного процесса</a:t>
            </a:r>
          </a:p>
          <a:p>
            <a:pPr>
              <a:buFont typeface="Wingdings" pitchFamily="2" charset="2"/>
              <a:buChar char="Ø"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 descr="C:\Users\user\Desktop\ПАЛЬЧИКИ\music_staff_hg_wh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2303944"/>
            <a:ext cx="1000132" cy="797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  <a:prstGeom prst="horizontalScroll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Constantia" pitchFamily="18" charset="0"/>
                <a:cs typeface="Arabic Typesetting" pitchFamily="66" charset="-78"/>
              </a:rPr>
              <a:t>ОПИСАНИЕ  ОСНОВНЫХ  ЭЛЕМЕНТОВ </a:t>
            </a:r>
            <a:br>
              <a:rPr lang="ru-RU" sz="2000" b="1" i="1" dirty="0" smtClean="0">
                <a:solidFill>
                  <a:srgbClr val="FF0000"/>
                </a:solidFill>
                <a:latin typeface="Constantia" pitchFamily="18" charset="0"/>
                <a:cs typeface="Arabic Typesetting" pitchFamily="66" charset="-78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Constantia" pitchFamily="18" charset="0"/>
                <a:cs typeface="Arabic Typesetting" pitchFamily="66" charset="-78"/>
              </a:rPr>
              <a:t>В ПРЕДСТАВЛЯЕМОМ ПЕДАГОГИЧЕСКОМ ОПЫТЕ</a:t>
            </a:r>
            <a:endParaRPr lang="ru-RU" sz="2000" b="1" i="1" dirty="0">
              <a:solidFill>
                <a:srgbClr val="FF0000"/>
              </a:solidFill>
              <a:latin typeface="Constantia" pitchFamily="18" charset="0"/>
              <a:cs typeface="Arabic Typesetting" pitchFamily="66" charset="-7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5357850"/>
          </a:xfrm>
          <a:prstGeom prst="roundRect">
            <a:avLst/>
          </a:prstGeom>
          <a:ln w="76200">
            <a:solidFill>
              <a:srgbClr val="FF66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Задачи, поставленные в опыте  я реализовала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7030A0"/>
                </a:solidFill>
                <a:latin typeface="Bookman Old Style" pitchFamily="18" charset="0"/>
                <a:cs typeface="Aharoni" pitchFamily="2" charset="-79"/>
              </a:rPr>
              <a:t>1.Изучила  литературу по данному вопросу.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7030A0"/>
                </a:solidFill>
                <a:latin typeface="Bookman Old Style" pitchFamily="18" charset="0"/>
                <a:cs typeface="Aharoni" pitchFamily="2" charset="-79"/>
              </a:rPr>
              <a:t>2.Создала свою систему  музыкального воспитания и развития  в  детском саду в соответствии с ФГОС ДО.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7030A0"/>
                </a:solidFill>
                <a:latin typeface="Bookman Old Style" pitchFamily="18" charset="0"/>
                <a:cs typeface="Aharoni" pitchFamily="2" charset="-79"/>
              </a:rPr>
              <a:t>3. Реализовала  цель, задачи, направление,  модель работы с детьми.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7030A0"/>
                </a:solidFill>
                <a:latin typeface="Bookman Old Style" pitchFamily="18" charset="0"/>
                <a:cs typeface="Aharoni" pitchFamily="2" charset="-79"/>
              </a:rPr>
              <a:t>4. Использовала  методики  пальчиковой гимнастики, игр и упражнений  в художественно-эстетическом и речевом развитии детей раннего возраста, создала зоны моторного, конструктивного,  речевого, </a:t>
            </a:r>
            <a:r>
              <a:rPr lang="ru-RU" sz="1900" b="1" dirty="0" err="1" smtClean="0">
                <a:solidFill>
                  <a:srgbClr val="7030A0"/>
                </a:solidFill>
                <a:latin typeface="Bookman Old Style" pitchFamily="18" charset="0"/>
                <a:cs typeface="Aharoni" pitchFamily="2" charset="-79"/>
              </a:rPr>
              <a:t>креативного</a:t>
            </a:r>
            <a:r>
              <a:rPr lang="ru-RU" sz="1900" b="1" dirty="0" smtClean="0">
                <a:solidFill>
                  <a:srgbClr val="7030A0"/>
                </a:solidFill>
                <a:latin typeface="Bookman Old Style" pitchFamily="18" charset="0"/>
                <a:cs typeface="Aharoni" pitchFamily="2" charset="-79"/>
              </a:rPr>
              <a:t> развития .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7030A0"/>
                </a:solidFill>
                <a:latin typeface="Bookman Old Style" pitchFamily="18" charset="0"/>
                <a:cs typeface="Aharoni" pitchFamily="2" charset="-79"/>
              </a:rPr>
              <a:t>5.Составила картотеку пальчиковых игр, применяемых  в работе музыкального руководителя и воспитателей  ДОУ (приложение №1, №2, №3 )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7030A0"/>
                </a:solidFill>
                <a:latin typeface="Bookman Old Style" pitchFamily="18" charset="0"/>
                <a:cs typeface="Aharoni" pitchFamily="2" charset="-79"/>
              </a:rPr>
              <a:t>6. Предложила рекомендации родителям и воспитателям в выборе пальчиковых игр (приложение №4, № 5 ).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7030A0"/>
                </a:solidFill>
                <a:latin typeface="Bookman Old Style" pitchFamily="18" charset="0"/>
                <a:cs typeface="Aharoni" pitchFamily="2" charset="-79"/>
              </a:rPr>
              <a:t>7. Создала соответствующую  предметно-развивающую среду.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7030A0"/>
                </a:solidFill>
                <a:latin typeface="Bookman Old Style" pitchFamily="18" charset="0"/>
                <a:cs typeface="Aharoni" pitchFamily="2" charset="-79"/>
              </a:rPr>
              <a:t>8.Составила картотеку музыкальных занятий с использованием пальчиковых игр (приложение №6 ).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7030A0"/>
                </a:solidFill>
                <a:latin typeface="Bookman Old Style" pitchFamily="18" charset="0"/>
                <a:cs typeface="Aharoni" pitchFamily="2" charset="-79"/>
              </a:rPr>
              <a:t>9. Составила  перспективный план пальчиковых игр (приложение № 7) 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7030A0"/>
                </a:solidFill>
                <a:latin typeface="Bookman Old Style" pitchFamily="18" charset="0"/>
                <a:cs typeface="Aharoni" pitchFamily="2" charset="-79"/>
              </a:rPr>
              <a:t>10. Провела мастер класс среди родителей по проведению пальчиковых игр дома с детьми.(приложение  № 8)</a:t>
            </a:r>
          </a:p>
          <a:p>
            <a:pPr>
              <a:buNone/>
            </a:pP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user\Desktop\ПАЛЬЧИКИ\1604256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5072066"/>
            <a:ext cx="714380" cy="1333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prstGeom prst="flowChartPunchedTape">
            <a:avLst/>
          </a:prstGeom>
          <a:ln w="57150"/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softEdge rad="12700"/>
          </a:effectLst>
          <a:scene3d>
            <a:camera prst="obliqueTopRigh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i="1" spc="200" dirty="0" smtClean="0">
                <a:ln w="29210">
                  <a:noFill/>
                </a:ln>
                <a:solidFill>
                  <a:srgbClr val="C0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nstantia" pitchFamily="18" charset="0"/>
              </a:rPr>
              <a:t>РЕЗУЛЬТАТИВНОСТЬ ПЕДАГОГИЧЕСКОГО ОПЫТА</a:t>
            </a:r>
            <a:endParaRPr lang="ru-RU" sz="2000" b="1" i="1" spc="200" dirty="0">
              <a:ln w="29210">
                <a:noFill/>
              </a:ln>
              <a:solidFill>
                <a:srgbClr val="C00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500034" y="1142984"/>
            <a:ext cx="8117800" cy="358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Помимо развития общих музыкальных компонентов, благодаря использованию в своей педагогической деятельности пальчиковых игр, я отметила следующие результаты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соответствии с целевыми ориентирами ФГОС образовательной программы ДОУ: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Повысился общий уровень организации и мышления ребенка.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Развился интерес к пальчиковым игровым.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Создалась благоприятная  атмосфера во время занятий.</a:t>
            </a:r>
            <a:r>
              <a:rPr lang="ru-RU" sz="1800" dirty="0" smtClean="0"/>
              <a:t> </a:t>
            </a:r>
          </a:p>
          <a:p>
            <a:pPr lvl="0"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Пальчиковые игры  помогли преодолеть скованность, зажатость.</a:t>
            </a:r>
          </a:p>
          <a:p>
            <a:pPr lvl="0"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Выработались такие качества, как способность расслабляться и сосредотачиваться.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 descr="C:\Users\user\Desktop\ПАЛЬЧИКИ\055804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071942"/>
            <a:ext cx="1428760" cy="2428892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4143372" y="3929066"/>
          <a:ext cx="4643470" cy="2700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C:\Users\user\Desktop\ПАЛЬЧИКИ\1604256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2500306"/>
            <a:ext cx="714375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22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85860"/>
          </a:xfrm>
          <a:prstGeom prst="horizontalScroll">
            <a:avLst/>
          </a:prstGeom>
          <a:solidFill>
            <a:srgbClr val="FFFF00"/>
          </a:solidFill>
          <a:ln w="57150">
            <a:solidFill>
              <a:srgbClr val="FF66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Constantia" pitchFamily="18" charset="0"/>
              </a:rPr>
              <a:t>ВОЗМОЖНОСТЬ ТВОРЧЕСКОГО ПРИМЕНЕНИЯ  ПРЕДСТАВЛЯЕМОГО  ПЕДАГОГИЧЕСКОГО ОПЫТА</a:t>
            </a:r>
            <a:endParaRPr lang="ru-RU" sz="2000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929718" cy="53578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66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пальчиковых игр в художественно-эстетическом и речевом развитии детей  раннего возраста способствует развитию не только музыкальности ребенка, его пальцев, речи, но и одновременно формирует многие личные качества – пространственно-образное мышление, чувственное восприятие, творческую фантазию и логику, способствует развитию внимания и памяти, повышает общий уровень организации ребенка.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 доступен и может быть использован музыкальными руководителями и воспитателями дошкольных учреждений в массовой практике по художественно-эстетическому и речевому развитию детей, а так же в других образовательных областях.  Он будет способствовать осознанию необходимости применения современных методов и приемов  на  занятиях и в повседневной деятельности дошкольников.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Очень полезен будет мой  представленный материал и родителям.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user\Desktop\ПАЛЬЧИКИ\1604256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714375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1064</Words>
  <Application>Microsoft Office PowerPoint</Application>
  <PresentationFormat>Экран (4:3)</PresentationFormat>
  <Paragraphs>89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Художественно-эстетическое и речевое развитие детей раннего возраста посредством использования пальчиковых игр в условиях реализации ФГОС ДО</vt:lpstr>
      <vt:lpstr>АКТУАЛЬНОСТЬ ОПЫТА</vt:lpstr>
      <vt:lpstr>Слайд 3</vt:lpstr>
      <vt:lpstr>НОВИЗНА (ИННОВАЦИОННОСТЬ) ОПЫТА</vt:lpstr>
      <vt:lpstr>Слайд 5</vt:lpstr>
      <vt:lpstr>НАУЧНОСТЬ В ПРЕДСТАВЛЯЕМОМ ПЕДАГОГИЧЕСКОМ ОПЫТЕ</vt:lpstr>
      <vt:lpstr>ОПИСАНИЕ  ОСНОВНЫХ  ЭЛЕМЕНТОВ  В ПРЕДСТАВЛЯЕМОМ ПЕДАГОГИЧЕСКОМ ОПЫТЕ</vt:lpstr>
      <vt:lpstr>РЕЗУЛЬТАТИВНОСТЬ ПЕДАГОГИЧЕСКОГО ОПЫТА</vt:lpstr>
      <vt:lpstr>ВОЗМОЖНОСТЬ ТВОРЧЕСКОГО ПРИМЕНЕНИЯ  ПРЕДСТАВЛЯЕМОГО  ПЕДАГОГИЧЕСКОГО ОПЫТА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subject>музыка</dc:subject>
  <dc:creator>corowina</dc:creator>
  <cp:lastModifiedBy>user</cp:lastModifiedBy>
  <cp:revision>129</cp:revision>
  <dcterms:created xsi:type="dcterms:W3CDTF">2013-03-02T11:51:33Z</dcterms:created>
  <dcterms:modified xsi:type="dcterms:W3CDTF">2016-04-21T04:25:58Z</dcterms:modified>
</cp:coreProperties>
</file>